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sldIdLst>
    <p:sldId id="257" r:id="rId2"/>
    <p:sldId id="259" r:id="rId3"/>
    <p:sldId id="266" r:id="rId4"/>
    <p:sldId id="258" r:id="rId5"/>
    <p:sldId id="267" r:id="rId6"/>
    <p:sldId id="264" r:id="rId7"/>
    <p:sldId id="265" r:id="rId8"/>
    <p:sldId id="268" r:id="rId9"/>
    <p:sldId id="270" r:id="rId10"/>
    <p:sldId id="271" r:id="rId11"/>
    <p:sldId id="272" r:id="rId12"/>
    <p:sldId id="262" r:id="rId13"/>
    <p:sldId id="273" r:id="rId14"/>
    <p:sldId id="263" r:id="rId15"/>
    <p:sldId id="275" r:id="rId16"/>
    <p:sldId id="274" r:id="rId17"/>
    <p:sldId id="260" r:id="rId18"/>
    <p:sldId id="261" r:id="rId19"/>
    <p:sldId id="277" r:id="rId20"/>
    <p:sldId id="276"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4" d="100"/>
          <a:sy n="74" d="100"/>
        </p:scale>
        <p:origin x="7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268666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128919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32442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90786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267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278903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615389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303899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353384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73C7-9E58-4C23-A156-29435DB67539}"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111759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AE873C7-9E58-4C23-A156-29435DB67539}"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209278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AE873C7-9E58-4C23-A156-29435DB67539}" type="datetimeFigureOut">
              <a:rPr lang="en-US" smtClean="0"/>
              <a:t>6/3/2018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308656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E873C7-9E58-4C23-A156-29435DB67539}" type="datetimeFigureOut">
              <a:rPr lang="en-US" smtClean="0"/>
              <a:t>6/3/2018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268412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873C7-9E58-4C23-A156-29435DB67539}" type="datetimeFigureOut">
              <a:rPr lang="en-US" smtClean="0"/>
              <a:t>6/3/2018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19731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873C7-9E58-4C23-A156-29435DB67539}"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339606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873C7-9E58-4C23-A156-29435DB67539}"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5ABFF9-E727-425F-9D08-1B0769AE993F}" type="slidenum">
              <a:rPr lang="en-US" smtClean="0"/>
              <a:t>‹#›</a:t>
            </a:fld>
            <a:endParaRPr lang="en-US"/>
          </a:p>
        </p:txBody>
      </p:sp>
    </p:spTree>
    <p:extLst>
      <p:ext uri="{BB962C8B-B14F-4D97-AF65-F5344CB8AC3E}">
        <p14:creationId xmlns:p14="http://schemas.microsoft.com/office/powerpoint/2010/main" val="105677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E873C7-9E58-4C23-A156-29435DB67539}" type="datetimeFigureOut">
              <a:rPr lang="en-US" smtClean="0"/>
              <a:t>6/3/2018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45ABFF9-E727-425F-9D08-1B0769AE993F}" type="slidenum">
              <a:rPr lang="en-US" smtClean="0"/>
              <a:t>‹#›</a:t>
            </a:fld>
            <a:endParaRPr lang="en-US"/>
          </a:p>
        </p:txBody>
      </p:sp>
    </p:spTree>
    <p:extLst>
      <p:ext uri="{BB962C8B-B14F-4D97-AF65-F5344CB8AC3E}">
        <p14:creationId xmlns:p14="http://schemas.microsoft.com/office/powerpoint/2010/main" val="348689587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Long after our ancestors could properly communicate through speech about 100,000 years ago, they found ways of visually preserving memory and history. Dating back as far as 40,000 years ago, cavemen would create paintings (mostly of animals) on their cave’s walls which we now refer to as “pictographs”.</a:t>
            </a:r>
          </a:p>
          <a:p>
            <a:endParaRPr lang="en-US" dirty="0" smtClean="0"/>
          </a:p>
        </p:txBody>
      </p:sp>
      <p:pic>
        <p:nvPicPr>
          <p:cNvPr id="4" name="Picture 3"/>
          <p:cNvPicPr>
            <a:picLocks noChangeAspect="1"/>
          </p:cNvPicPr>
          <p:nvPr/>
        </p:nvPicPr>
        <p:blipFill>
          <a:blip r:embed="rId2"/>
          <a:stretch>
            <a:fillRect/>
          </a:stretch>
        </p:blipFill>
        <p:spPr>
          <a:xfrm>
            <a:off x="4303059" y="3755362"/>
            <a:ext cx="3048000" cy="2286000"/>
          </a:xfrm>
          <a:prstGeom prst="rect">
            <a:avLst/>
          </a:prstGeom>
        </p:spPr>
      </p:pic>
    </p:spTree>
    <p:extLst>
      <p:ext uri="{BB962C8B-B14F-4D97-AF65-F5344CB8AC3E}">
        <p14:creationId xmlns:p14="http://schemas.microsoft.com/office/powerpoint/2010/main" val="3735432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After Paul </a:t>
            </a:r>
            <a:r>
              <a:rPr lang="en-US" dirty="0" err="1"/>
              <a:t>Nipkow</a:t>
            </a:r>
            <a:r>
              <a:rPr lang="en-US" dirty="0"/>
              <a:t> created a television system that required mechanical scanning in 1884, Vladimir K </a:t>
            </a:r>
            <a:r>
              <a:rPr lang="en-US" dirty="0" smtClean="0"/>
              <a:t>Zworykin made </a:t>
            </a:r>
            <a:r>
              <a:rPr lang="en-US" dirty="0"/>
              <a:t>the first electronic television scanning system thanks to his invention, the </a:t>
            </a:r>
            <a:r>
              <a:rPr lang="en-US" dirty="0" smtClean="0"/>
              <a:t>iconoscope which converted </a:t>
            </a:r>
            <a:r>
              <a:rPr lang="en-US" dirty="0"/>
              <a:t>light into electrical energy in 1923. But he was not the first to take on this endeavor as Philo T. </a:t>
            </a:r>
            <a:r>
              <a:rPr lang="en-US" dirty="0" smtClean="0"/>
              <a:t>Farnsworth, </a:t>
            </a:r>
            <a:r>
              <a:rPr lang="en-US" dirty="0"/>
              <a:t>one year </a:t>
            </a:r>
            <a:r>
              <a:rPr lang="en-US" dirty="0" smtClean="0"/>
              <a:t>before, </a:t>
            </a:r>
            <a:r>
              <a:rPr lang="en-US" dirty="0"/>
              <a:t>designed his own electronic television system.  This rivalry caused </a:t>
            </a:r>
            <a:r>
              <a:rPr lang="en-US" dirty="0" smtClean="0"/>
              <a:t>Zworykin </a:t>
            </a:r>
            <a:r>
              <a:rPr lang="en-US" dirty="0"/>
              <a:t>to join forces with </a:t>
            </a:r>
            <a:r>
              <a:rPr lang="en-US" dirty="0" smtClean="0"/>
              <a:t>RCA, </a:t>
            </a:r>
            <a:r>
              <a:rPr lang="en-US" dirty="0"/>
              <a:t>which had already licensed </a:t>
            </a:r>
            <a:r>
              <a:rPr lang="en-US" dirty="0" smtClean="0"/>
              <a:t>Farnsworth's </a:t>
            </a:r>
            <a:r>
              <a:rPr lang="en-US" dirty="0"/>
              <a:t>patents, and RCA’s </a:t>
            </a:r>
            <a:r>
              <a:rPr lang="en-US" dirty="0" smtClean="0"/>
              <a:t>General Electric, </a:t>
            </a:r>
            <a:r>
              <a:rPr lang="en-US" dirty="0"/>
              <a:t>and Westinghouse to create a television station based in New York City called W2XF in 1936.</a:t>
            </a:r>
          </a:p>
          <a:p>
            <a:endParaRPr lang="en-US" dirty="0"/>
          </a:p>
        </p:txBody>
      </p:sp>
      <p:pic>
        <p:nvPicPr>
          <p:cNvPr id="5" name="Picture 4"/>
          <p:cNvPicPr>
            <a:picLocks noChangeAspect="1"/>
          </p:cNvPicPr>
          <p:nvPr/>
        </p:nvPicPr>
        <p:blipFill>
          <a:blip r:embed="rId2"/>
          <a:stretch>
            <a:fillRect/>
          </a:stretch>
        </p:blipFill>
        <p:spPr>
          <a:xfrm>
            <a:off x="3741083" y="4652683"/>
            <a:ext cx="2416773" cy="1859056"/>
          </a:xfrm>
          <a:prstGeom prst="rect">
            <a:avLst/>
          </a:prstGeom>
        </p:spPr>
      </p:pic>
    </p:spTree>
    <p:extLst>
      <p:ext uri="{BB962C8B-B14F-4D97-AF65-F5344CB8AC3E}">
        <p14:creationId xmlns:p14="http://schemas.microsoft.com/office/powerpoint/2010/main" val="417506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Meanwhile in England, there was another innovator in television named John </a:t>
            </a:r>
            <a:r>
              <a:rPr lang="en-US" dirty="0" err="1"/>
              <a:t>Logie</a:t>
            </a:r>
            <a:r>
              <a:rPr lang="en-US" dirty="0"/>
              <a:t> Baird. A </a:t>
            </a:r>
            <a:r>
              <a:rPr lang="en-US" dirty="0" smtClean="0"/>
              <a:t>Scotsman </a:t>
            </a:r>
            <a:r>
              <a:rPr lang="en-US" dirty="0"/>
              <a:t>who was just as ambitious as Farnsworth and </a:t>
            </a:r>
            <a:r>
              <a:rPr lang="en-US" dirty="0" smtClean="0"/>
              <a:t>Zworykin, </a:t>
            </a:r>
            <a:r>
              <a:rPr lang="en-US" dirty="0"/>
              <a:t>Baird demonstrated his own system for the sending of live television images which was demonstrated before 50 scientists in a small attic in London in 1926. One year later, his system was demonstrated over 438 miles of telephone </a:t>
            </a:r>
            <a:r>
              <a:rPr lang="en-US" dirty="0" smtClean="0"/>
              <a:t>wire and </a:t>
            </a:r>
            <a:r>
              <a:rPr lang="en-US" dirty="0"/>
              <a:t>the Baird Television </a:t>
            </a:r>
            <a:r>
              <a:rPr lang="en-US" dirty="0" smtClean="0"/>
              <a:t>Development company </a:t>
            </a:r>
            <a:r>
              <a:rPr lang="en-US" dirty="0"/>
              <a:t>was created. The year after that, the company sent the first transatlantic television </a:t>
            </a:r>
            <a:r>
              <a:rPr lang="en-US" dirty="0" smtClean="0"/>
              <a:t>transmission </a:t>
            </a:r>
            <a:r>
              <a:rPr lang="en-US" dirty="0"/>
              <a:t>which was from London to New York City</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3280522" y="4619625"/>
            <a:ext cx="2914650" cy="2238375"/>
          </a:xfrm>
          <a:prstGeom prst="rect">
            <a:avLst/>
          </a:prstGeom>
        </p:spPr>
      </p:pic>
    </p:spTree>
    <p:extLst>
      <p:ext uri="{BB962C8B-B14F-4D97-AF65-F5344CB8AC3E}">
        <p14:creationId xmlns:p14="http://schemas.microsoft.com/office/powerpoint/2010/main" val="54692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AT&amp;T/Belle </a:t>
            </a:r>
            <a:r>
              <a:rPr lang="en-US" dirty="0"/>
              <a:t>set up its own New York City based radio </a:t>
            </a:r>
            <a:r>
              <a:rPr lang="en-US" dirty="0" smtClean="0"/>
              <a:t>station, WEAF </a:t>
            </a:r>
            <a:r>
              <a:rPr lang="en-US" dirty="0"/>
              <a:t>in 1922, </a:t>
            </a:r>
            <a:r>
              <a:rPr lang="en-US" dirty="0" smtClean="0"/>
              <a:t>and </a:t>
            </a:r>
            <a:r>
              <a:rPr lang="en-US" dirty="0" smtClean="0"/>
              <a:t>on </a:t>
            </a:r>
            <a:r>
              <a:rPr lang="en-US" dirty="0"/>
              <a:t>August 22nd of that year, they aired the first radio commercial, </a:t>
            </a:r>
            <a:r>
              <a:rPr lang="en-US" dirty="0" smtClean="0"/>
              <a:t>which was for </a:t>
            </a:r>
            <a:r>
              <a:rPr lang="en-US" dirty="0"/>
              <a:t>real </a:t>
            </a:r>
            <a:r>
              <a:rPr lang="en-US" dirty="0" smtClean="0"/>
              <a:t>estate. </a:t>
            </a:r>
            <a:r>
              <a:rPr lang="en-US" dirty="0"/>
              <a:t>The next year, the Browning King clothes company bought time on that channel to sponsor the Browning King </a:t>
            </a:r>
            <a:r>
              <a:rPr lang="en-US" dirty="0" smtClean="0"/>
              <a:t>Orchestra.</a:t>
            </a:r>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3666005" y="3953435"/>
            <a:ext cx="2871657" cy="2412907"/>
          </a:xfrm>
          <a:prstGeom prst="rect">
            <a:avLst/>
          </a:prstGeom>
        </p:spPr>
      </p:pic>
    </p:spTree>
    <p:extLst>
      <p:ext uri="{BB962C8B-B14F-4D97-AF65-F5344CB8AC3E}">
        <p14:creationId xmlns:p14="http://schemas.microsoft.com/office/powerpoint/2010/main" val="17190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In </a:t>
            </a:r>
            <a:r>
              <a:rPr lang="en-US" dirty="0" smtClean="0"/>
              <a:t>1</a:t>
            </a:r>
            <a:r>
              <a:rPr lang="en-US" dirty="0" smtClean="0"/>
              <a:t>939, </a:t>
            </a:r>
            <a:r>
              <a:rPr lang="en-US" dirty="0"/>
              <a:t>television made its first public appearance </a:t>
            </a:r>
            <a:r>
              <a:rPr lang="en-US" dirty="0" smtClean="0"/>
              <a:t>in America, thanks to </a:t>
            </a:r>
            <a:r>
              <a:rPr lang="en-US" dirty="0"/>
              <a:t>radio pioneer, David Sarnoff, in the form of an </a:t>
            </a:r>
            <a:r>
              <a:rPr lang="en-US" dirty="0" smtClean="0"/>
              <a:t>address to the nation </a:t>
            </a:r>
            <a:r>
              <a:rPr lang="en-US" dirty="0"/>
              <a:t>by President Franklin D. </a:t>
            </a:r>
            <a:r>
              <a:rPr lang="en-US" dirty="0" smtClean="0"/>
              <a:t>Roosevelt. However </a:t>
            </a:r>
            <a:r>
              <a:rPr lang="en-US" dirty="0"/>
              <a:t>it would take years for this revolution to take off due to America’s involvement in World War II. It was not until after the war when the economy was </a:t>
            </a:r>
            <a:r>
              <a:rPr lang="en-US" dirty="0" smtClean="0"/>
              <a:t>booming, the </a:t>
            </a:r>
            <a:r>
              <a:rPr lang="en-US" dirty="0"/>
              <a:t>number of options for television programming </a:t>
            </a:r>
            <a:r>
              <a:rPr lang="en-US" dirty="0" smtClean="0"/>
              <a:t>increased, </a:t>
            </a:r>
            <a:r>
              <a:rPr lang="en-US" dirty="0"/>
              <a:t>and the prices for sets went </a:t>
            </a:r>
            <a:r>
              <a:rPr lang="en-US" dirty="0" smtClean="0"/>
              <a:t>down that the </a:t>
            </a:r>
            <a:r>
              <a:rPr lang="en-US" dirty="0"/>
              <a:t>demand for television was at full swing. </a:t>
            </a:r>
            <a:endParaRPr lang="en-US" dirty="0" smtClean="0"/>
          </a:p>
          <a:p>
            <a:endParaRPr lang="en-US" dirty="0"/>
          </a:p>
        </p:txBody>
      </p:sp>
      <p:pic>
        <p:nvPicPr>
          <p:cNvPr id="4" name="Picture 3"/>
          <p:cNvPicPr>
            <a:picLocks noChangeAspect="1"/>
          </p:cNvPicPr>
          <p:nvPr/>
        </p:nvPicPr>
        <p:blipFill>
          <a:blip r:embed="rId2"/>
          <a:stretch>
            <a:fillRect/>
          </a:stretch>
        </p:blipFill>
        <p:spPr>
          <a:xfrm>
            <a:off x="5926792" y="4249271"/>
            <a:ext cx="1788098" cy="2221006"/>
          </a:xfrm>
          <a:prstGeom prst="rect">
            <a:avLst/>
          </a:prstGeom>
        </p:spPr>
      </p:pic>
    </p:spTree>
    <p:extLst>
      <p:ext uri="{BB962C8B-B14F-4D97-AF65-F5344CB8AC3E}">
        <p14:creationId xmlns:p14="http://schemas.microsoft.com/office/powerpoint/2010/main" val="35480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a:t>
            </a:r>
            <a:r>
              <a:rPr lang="en-US" dirty="0" err="1" smtClean="0"/>
              <a:t>Bulova</a:t>
            </a:r>
            <a:r>
              <a:rPr lang="en-US" dirty="0" smtClean="0"/>
              <a:t> </a:t>
            </a:r>
            <a:r>
              <a:rPr lang="en-US" dirty="0"/>
              <a:t>watch company </a:t>
            </a:r>
            <a:r>
              <a:rPr lang="en-US" dirty="0" smtClean="0"/>
              <a:t>aired </a:t>
            </a:r>
            <a:r>
              <a:rPr lang="en-US" dirty="0"/>
              <a:t>the very first ad to appear on TV in 1941.  After that, live advertisements boomed. Throughout the 1950s’ there were programs like The </a:t>
            </a:r>
            <a:r>
              <a:rPr lang="en-US" dirty="0" smtClean="0"/>
              <a:t>Colgate-Palmolive </a:t>
            </a:r>
            <a:r>
              <a:rPr lang="en-US" dirty="0"/>
              <a:t>Comedy </a:t>
            </a:r>
            <a:r>
              <a:rPr lang="en-US" dirty="0" smtClean="0"/>
              <a:t>Hour and </a:t>
            </a:r>
            <a:r>
              <a:rPr lang="en-US" dirty="0"/>
              <a:t>The Dinah Shore-Chevy Show. Since then, commercials have become shorter and known as “spots”. </a:t>
            </a:r>
            <a:endParaRPr lang="en-US" dirty="0" smtClean="0"/>
          </a:p>
          <a:p>
            <a:endParaRPr lang="en-US" dirty="0"/>
          </a:p>
        </p:txBody>
      </p:sp>
      <p:pic>
        <p:nvPicPr>
          <p:cNvPr id="4" name="Picture 3"/>
          <p:cNvPicPr>
            <a:picLocks noChangeAspect="1"/>
          </p:cNvPicPr>
          <p:nvPr/>
        </p:nvPicPr>
        <p:blipFill>
          <a:blip r:embed="rId2"/>
          <a:stretch>
            <a:fillRect/>
          </a:stretch>
        </p:blipFill>
        <p:spPr>
          <a:xfrm>
            <a:off x="3092824" y="3595586"/>
            <a:ext cx="3974908" cy="2675965"/>
          </a:xfrm>
          <a:prstGeom prst="rect">
            <a:avLst/>
          </a:prstGeom>
        </p:spPr>
      </p:pic>
    </p:spTree>
    <p:extLst>
      <p:ext uri="{BB962C8B-B14F-4D97-AF65-F5344CB8AC3E}">
        <p14:creationId xmlns:p14="http://schemas.microsoft.com/office/powerpoint/2010/main" val="1158020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next </a:t>
            </a:r>
            <a:r>
              <a:rPr lang="en-US" dirty="0"/>
              <a:t>step was color TV which was already demonstrated by John </a:t>
            </a:r>
            <a:r>
              <a:rPr lang="en-US" dirty="0" err="1"/>
              <a:t>Logie</a:t>
            </a:r>
            <a:r>
              <a:rPr lang="en-US" dirty="0"/>
              <a:t> Baird in 1928. During the </a:t>
            </a:r>
            <a:r>
              <a:rPr lang="en-US" dirty="0" smtClean="0"/>
              <a:t>1950’s, </a:t>
            </a:r>
            <a:r>
              <a:rPr lang="en-US" dirty="0"/>
              <a:t>there was a rivalry between CBS and RCA to bring color television to the public. While the former achieved this by mechanical means, the latter used </a:t>
            </a:r>
            <a:r>
              <a:rPr lang="en-US" dirty="0" smtClean="0"/>
              <a:t>electronic ways. Color </a:t>
            </a:r>
            <a:r>
              <a:rPr lang="en-US" dirty="0" smtClean="0"/>
              <a:t>television, </a:t>
            </a:r>
            <a:r>
              <a:rPr lang="en-US" dirty="0"/>
              <a:t>like black-and-white </a:t>
            </a:r>
            <a:r>
              <a:rPr lang="en-US" dirty="0" smtClean="0"/>
              <a:t>television, </a:t>
            </a:r>
            <a:r>
              <a:rPr lang="en-US" dirty="0"/>
              <a:t>would also take a long time to develop in popularity due to their price and the fact that nearly every TV camera was only capable of black-and-white photography</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3175747" y="4100975"/>
            <a:ext cx="4038600" cy="2695575"/>
          </a:xfrm>
          <a:prstGeom prst="rect">
            <a:avLst/>
          </a:prstGeom>
        </p:spPr>
      </p:pic>
    </p:spTree>
    <p:extLst>
      <p:ext uri="{BB962C8B-B14F-4D97-AF65-F5344CB8AC3E}">
        <p14:creationId xmlns:p14="http://schemas.microsoft.com/office/powerpoint/2010/main" val="246624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the 1950’s television really began to dominate the average American’s way of </a:t>
            </a:r>
            <a:r>
              <a:rPr lang="en-US" dirty="0" smtClean="0"/>
              <a:t>life, </a:t>
            </a:r>
            <a:r>
              <a:rPr lang="en-US" dirty="0"/>
              <a:t>thanks to programs like I Love Lucy, Studio One, and Kraft Theater. It became quite clear that people were looking less towards simple </a:t>
            </a:r>
            <a:r>
              <a:rPr lang="en-US" dirty="0" smtClean="0"/>
              <a:t>sounds </a:t>
            </a:r>
            <a:r>
              <a:rPr lang="en-US" dirty="0"/>
              <a:t>in their living rooms via radio and more to </a:t>
            </a:r>
            <a:r>
              <a:rPr lang="en-US" dirty="0" smtClean="0"/>
              <a:t>sounds</a:t>
            </a:r>
            <a:r>
              <a:rPr lang="en-US" dirty="0" smtClean="0"/>
              <a:t> </a:t>
            </a:r>
            <a:r>
              <a:rPr lang="en-US" dirty="0"/>
              <a:t>accompanied by images. </a:t>
            </a: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3261168" y="3568513"/>
            <a:ext cx="3429000" cy="2571750"/>
          </a:xfrm>
          <a:prstGeom prst="rect">
            <a:avLst/>
          </a:prstGeom>
        </p:spPr>
      </p:pic>
    </p:spTree>
    <p:extLst>
      <p:ext uri="{BB962C8B-B14F-4D97-AF65-F5344CB8AC3E}">
        <p14:creationId xmlns:p14="http://schemas.microsoft.com/office/powerpoint/2010/main" val="2691428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In the 1960’s, four </a:t>
            </a:r>
            <a:r>
              <a:rPr lang="en-US" dirty="0"/>
              <a:t>scientists and engineers, Leonard </a:t>
            </a:r>
            <a:r>
              <a:rPr lang="en-US" dirty="0" err="1"/>
              <a:t>Kleinrock</a:t>
            </a:r>
            <a:r>
              <a:rPr lang="en-US" dirty="0"/>
              <a:t>, Paul </a:t>
            </a:r>
            <a:r>
              <a:rPr lang="en-US" dirty="0" err="1"/>
              <a:t>Baran</a:t>
            </a:r>
            <a:r>
              <a:rPr lang="en-US" dirty="0"/>
              <a:t>, Donald Davies, and Lawrence Roberts </a:t>
            </a:r>
            <a:r>
              <a:rPr lang="en-US" dirty="0" smtClean="0"/>
              <a:t>with the Defense </a:t>
            </a:r>
            <a:r>
              <a:rPr lang="en-US" dirty="0"/>
              <a:t>Advanced Research Projects </a:t>
            </a:r>
            <a:r>
              <a:rPr lang="en-US" dirty="0" smtClean="0"/>
              <a:t>Agency providing funding united to form a true technological innovation: the </a:t>
            </a:r>
            <a:r>
              <a:rPr lang="en-US" dirty="0"/>
              <a:t>Advanced Projects Research Agency </a:t>
            </a:r>
            <a:r>
              <a:rPr lang="en-US" dirty="0" smtClean="0"/>
              <a:t>Network. This networks used trailblazing packet-switching technology </a:t>
            </a:r>
            <a:r>
              <a:rPr lang="en-US" dirty="0"/>
              <a:t>to connect four </a:t>
            </a:r>
            <a:r>
              <a:rPr lang="en-US" dirty="0" smtClean="0"/>
              <a:t>separate universities </a:t>
            </a:r>
            <a:r>
              <a:rPr lang="en-US" dirty="0"/>
              <a:t>through their </a:t>
            </a:r>
            <a:r>
              <a:rPr lang="en-US" dirty="0" smtClean="0"/>
              <a:t>computers. APRANET </a:t>
            </a:r>
            <a:r>
              <a:rPr lang="en-US" dirty="0"/>
              <a:t>was officially launched in 1969, thus </a:t>
            </a:r>
            <a:r>
              <a:rPr lang="en-US" dirty="0" smtClean="0"/>
              <a:t>bringing forth the </a:t>
            </a:r>
            <a:r>
              <a:rPr lang="en-US" dirty="0"/>
              <a:t>way for the idea of computers being united over </a:t>
            </a:r>
            <a:r>
              <a:rPr lang="en-US" dirty="0" smtClean="0"/>
              <a:t>as far as a mile’s distance.</a:t>
            </a:r>
          </a:p>
          <a:p>
            <a:endParaRPr lang="en-US" dirty="0" smtClean="0"/>
          </a:p>
        </p:txBody>
      </p:sp>
      <p:pic>
        <p:nvPicPr>
          <p:cNvPr id="4" name="Picture 3"/>
          <p:cNvPicPr>
            <a:picLocks noChangeAspect="1"/>
          </p:cNvPicPr>
          <p:nvPr/>
        </p:nvPicPr>
        <p:blipFill>
          <a:blip r:embed="rId2"/>
          <a:stretch>
            <a:fillRect/>
          </a:stretch>
        </p:blipFill>
        <p:spPr>
          <a:xfrm>
            <a:off x="4331354" y="4168589"/>
            <a:ext cx="4500219" cy="2472204"/>
          </a:xfrm>
          <a:prstGeom prst="rect">
            <a:avLst/>
          </a:prstGeom>
        </p:spPr>
      </p:pic>
    </p:spTree>
    <p:extLst>
      <p:ext uri="{BB962C8B-B14F-4D97-AF65-F5344CB8AC3E}">
        <p14:creationId xmlns:p14="http://schemas.microsoft.com/office/powerpoint/2010/main" val="126681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APARNET </a:t>
            </a:r>
            <a:r>
              <a:rPr lang="en-US" dirty="0"/>
              <a:t>would </a:t>
            </a:r>
            <a:r>
              <a:rPr lang="en-US" dirty="0" smtClean="0"/>
              <a:t>soon gain computer attachments left and </a:t>
            </a:r>
            <a:r>
              <a:rPr lang="en-US" dirty="0" smtClean="0"/>
              <a:t>right. </a:t>
            </a:r>
            <a:r>
              <a:rPr lang="en-US" dirty="0"/>
              <a:t>Robert </a:t>
            </a:r>
            <a:r>
              <a:rPr lang="en-US" dirty="0" smtClean="0"/>
              <a:t>Kahn, </a:t>
            </a:r>
            <a:r>
              <a:rPr lang="en-US" dirty="0"/>
              <a:t>who created the Information Processing Techniques Office for </a:t>
            </a:r>
            <a:r>
              <a:rPr lang="en-US" dirty="0" smtClean="0"/>
              <a:t>APRANET, </a:t>
            </a:r>
            <a:r>
              <a:rPr lang="en-US" dirty="0" smtClean="0"/>
              <a:t>revealed </a:t>
            </a:r>
            <a:r>
              <a:rPr lang="en-US" dirty="0"/>
              <a:t>the system to the public by connecting 20 </a:t>
            </a:r>
            <a:r>
              <a:rPr lang="en-US" dirty="0" smtClean="0"/>
              <a:t>separate computers </a:t>
            </a:r>
            <a:r>
              <a:rPr lang="en-US" dirty="0"/>
              <a:t>at the International Computer Communication Conference in 1972. After this </a:t>
            </a:r>
            <a:r>
              <a:rPr lang="en-US" dirty="0" smtClean="0"/>
              <a:t>amazing </a:t>
            </a:r>
            <a:r>
              <a:rPr lang="en-US" dirty="0"/>
              <a:t>revelation, other people in the computer industry </a:t>
            </a:r>
            <a:r>
              <a:rPr lang="en-US" dirty="0" smtClean="0"/>
              <a:t>would become </a:t>
            </a:r>
            <a:r>
              <a:rPr lang="en-US" dirty="0" smtClean="0"/>
              <a:t>instantly </a:t>
            </a:r>
            <a:r>
              <a:rPr lang="en-US" dirty="0"/>
              <a:t>fascinated and wanted a part of it. </a:t>
            </a:r>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4975668" y="4010856"/>
            <a:ext cx="3977479" cy="2030506"/>
          </a:xfrm>
          <a:prstGeom prst="rect">
            <a:avLst/>
          </a:prstGeom>
        </p:spPr>
      </p:pic>
    </p:spTree>
    <p:extLst>
      <p:ext uri="{BB962C8B-B14F-4D97-AF65-F5344CB8AC3E}">
        <p14:creationId xmlns:p14="http://schemas.microsoft.com/office/powerpoint/2010/main" val="1897673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334" y="1930400"/>
            <a:ext cx="8596668" cy="3880773"/>
          </a:xfrm>
        </p:spPr>
        <p:txBody>
          <a:bodyPr/>
          <a:lstStyle/>
          <a:p>
            <a:pPr marL="0" indent="0">
              <a:buNone/>
            </a:pPr>
            <a:endParaRPr lang="en-US" dirty="0" smtClean="0"/>
          </a:p>
          <a:p>
            <a:r>
              <a:rPr lang="en-US" dirty="0"/>
              <a:t>However, there was still no international APARNET. That was where manager, Vincent Cerf and Kahn would have to come in. The two created the Transmission Control Protocol and Internet Protocol in 1978 which together would succeed in connecting computers on a global scale. The former digests a message into individual packets and the latter makes sure the destination of that message receives it</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4230221" y="4100975"/>
            <a:ext cx="3543300" cy="2609850"/>
          </a:xfrm>
          <a:prstGeom prst="rect">
            <a:avLst/>
          </a:prstGeom>
        </p:spPr>
      </p:pic>
    </p:spTree>
    <p:extLst>
      <p:ext uri="{BB962C8B-B14F-4D97-AF65-F5344CB8AC3E}">
        <p14:creationId xmlns:p14="http://schemas.microsoft.com/office/powerpoint/2010/main" val="149679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When the Egyptians </a:t>
            </a:r>
            <a:r>
              <a:rPr lang="en-US" dirty="0"/>
              <a:t>could use papyrus to record history, they </a:t>
            </a:r>
            <a:r>
              <a:rPr lang="en-US" dirty="0" smtClean="0"/>
              <a:t>began to use </a:t>
            </a:r>
            <a:r>
              <a:rPr lang="en-US" dirty="0"/>
              <a:t>it as posters to hang on </a:t>
            </a:r>
            <a:r>
              <a:rPr lang="en-US" dirty="0" smtClean="0"/>
              <a:t>walls </a:t>
            </a:r>
            <a:r>
              <a:rPr lang="en-US" dirty="0"/>
              <a:t>in which they carved notices. </a:t>
            </a:r>
            <a:endParaRPr lang="en-US" dirty="0" smtClean="0"/>
          </a:p>
          <a:p>
            <a:pPr marL="0" indent="0">
              <a:buNone/>
            </a:pPr>
            <a:r>
              <a:rPr lang="en-US" dirty="0"/>
              <a:t> </a:t>
            </a:r>
            <a:r>
              <a:rPr lang="en-US" dirty="0" smtClean="0"/>
              <a:t>    The </a:t>
            </a:r>
            <a:r>
              <a:rPr lang="en-US" dirty="0"/>
              <a:t>Greeks would have </a:t>
            </a:r>
            <a:r>
              <a:rPr lang="en-US" dirty="0" smtClean="0"/>
              <a:t>town criers </a:t>
            </a:r>
            <a:r>
              <a:rPr lang="en-US" dirty="0"/>
              <a:t>shouting out the approach of ships. </a:t>
            </a:r>
            <a:endParaRPr lang="en-US" dirty="0" smtClean="0"/>
          </a:p>
          <a:p>
            <a:r>
              <a:rPr lang="en-US" dirty="0" smtClean="0"/>
              <a:t>In Rome, items </a:t>
            </a:r>
            <a:r>
              <a:rPr lang="en-US" dirty="0"/>
              <a:t>that </a:t>
            </a:r>
            <a:r>
              <a:rPr lang="en-US" dirty="0" smtClean="0"/>
              <a:t>stores sold were often </a:t>
            </a:r>
            <a:r>
              <a:rPr lang="en-US" dirty="0"/>
              <a:t>engraved on </a:t>
            </a:r>
            <a:r>
              <a:rPr lang="en-US" dirty="0" smtClean="0"/>
              <a:t>walls </a:t>
            </a:r>
            <a:r>
              <a:rPr lang="en-US" dirty="0"/>
              <a:t>to draw </a:t>
            </a:r>
            <a:r>
              <a:rPr lang="en-US" dirty="0" smtClean="0"/>
              <a:t>the attention of passersby.</a:t>
            </a:r>
          </a:p>
          <a:p>
            <a:endParaRPr lang="en-US" dirty="0"/>
          </a:p>
          <a:p>
            <a:endParaRPr lang="en-US" dirty="0"/>
          </a:p>
        </p:txBody>
      </p:sp>
      <p:pic>
        <p:nvPicPr>
          <p:cNvPr id="4" name="Picture 3"/>
          <p:cNvPicPr>
            <a:picLocks noChangeAspect="1"/>
          </p:cNvPicPr>
          <p:nvPr/>
        </p:nvPicPr>
        <p:blipFill>
          <a:blip r:embed="rId2"/>
          <a:stretch>
            <a:fillRect/>
          </a:stretch>
        </p:blipFill>
        <p:spPr>
          <a:xfrm>
            <a:off x="4664622" y="3839781"/>
            <a:ext cx="3173497" cy="2431770"/>
          </a:xfrm>
          <a:prstGeom prst="rect">
            <a:avLst/>
          </a:prstGeom>
        </p:spPr>
      </p:pic>
    </p:spTree>
    <p:extLst>
      <p:ext uri="{BB962C8B-B14F-4D97-AF65-F5344CB8AC3E}">
        <p14:creationId xmlns:p14="http://schemas.microsoft.com/office/powerpoint/2010/main" val="1018150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World Wide Web was officially born in 1991 with the dawn of the first website, http://</a:t>
            </a:r>
            <a:r>
              <a:rPr lang="en-US" dirty="0" smtClean="0"/>
              <a:t>info.cern.ch/created </a:t>
            </a:r>
            <a:r>
              <a:rPr lang="en-US" dirty="0"/>
              <a:t>by Tim-Burners Lee of the European Laboratory of Particle Physics (CERN) which was made to explain the concept of the WWW which was to use the internet to display and share information among the internet.  By the end of 1992, 26 websites were created and the first internet browser, MOSAIC was created and on April 30th 1993, CERN officially declared that WWW would be available to people all over the world. The rest is history. </a:t>
            </a:r>
            <a:r>
              <a:rPr lang="en-US" dirty="0" smtClean="0"/>
              <a:t> </a:t>
            </a:r>
          </a:p>
          <a:p>
            <a:endParaRPr lang="en-US" dirty="0"/>
          </a:p>
          <a:p>
            <a:endParaRPr lang="en-US" dirty="0"/>
          </a:p>
        </p:txBody>
      </p:sp>
      <p:pic>
        <p:nvPicPr>
          <p:cNvPr id="4" name="Picture 3"/>
          <p:cNvPicPr>
            <a:picLocks noChangeAspect="1"/>
          </p:cNvPicPr>
          <p:nvPr/>
        </p:nvPicPr>
        <p:blipFill>
          <a:blip r:embed="rId2"/>
          <a:stretch>
            <a:fillRect/>
          </a:stretch>
        </p:blipFill>
        <p:spPr>
          <a:xfrm>
            <a:off x="3596528" y="4316506"/>
            <a:ext cx="3615136" cy="2321298"/>
          </a:xfrm>
          <a:prstGeom prst="rect">
            <a:avLst/>
          </a:prstGeom>
        </p:spPr>
      </p:pic>
    </p:spTree>
    <p:extLst>
      <p:ext uri="{BB962C8B-B14F-4D97-AF65-F5344CB8AC3E}">
        <p14:creationId xmlns:p14="http://schemas.microsoft.com/office/powerpoint/2010/main" val="309216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25000" lnSpcReduction="20000"/>
          </a:bodyPr>
          <a:lstStyle/>
          <a:p>
            <a:endParaRPr lang="en-US" dirty="0"/>
          </a:p>
          <a:p>
            <a:r>
              <a:rPr lang="en-US" dirty="0" smtClean="0"/>
              <a:t>Advertising </a:t>
            </a:r>
            <a:r>
              <a:rPr lang="en-US" dirty="0"/>
              <a:t>Through the Ages. (</a:t>
            </a:r>
            <a:r>
              <a:rPr lang="en-US" dirty="0" err="1"/>
              <a:t>n.d.</a:t>
            </a:r>
            <a:r>
              <a:rPr lang="en-US" dirty="0"/>
              <a:t>). Retrieved November 28, 2015, from http://cambridgemuseum.org.nz/Articles/advertart.htm</a:t>
            </a:r>
          </a:p>
          <a:p>
            <a:r>
              <a:rPr lang="en-US" dirty="0" smtClean="0"/>
              <a:t>Agencies</a:t>
            </a:r>
            <a:r>
              <a:rPr lang="en-US" dirty="0"/>
              <a:t>, T. (2014, October 9). World's oldest cave paintings from 40,000 years ago discovered in Indonesia. Retrieved October 8, 2015, from http://www.telegraph.co.uk/news/worldnews/asia/indonesia/11150560/Worlds-oldest-cave-paintings-from-40000-years-ago-discovered-in-Indonesia.html </a:t>
            </a:r>
          </a:p>
          <a:p>
            <a:r>
              <a:rPr lang="en-US" dirty="0"/>
              <a:t>"Ancient Scripts: Sumerian." Ancient Scripts: Sumerian. Ancient Scripts: Sumerian. Web. 10 Oct. 2015. &lt;http://www.ancientscripts.com/sumerian.html&gt;.</a:t>
            </a:r>
          </a:p>
          <a:p>
            <a:r>
              <a:rPr lang="en-US" dirty="0" smtClean="0"/>
              <a:t>Covey</a:t>
            </a:r>
            <a:r>
              <a:rPr lang="en-US" dirty="0"/>
              <a:t>, L. (2005, June 22). Franklin and Advertising. Retrieved November 26 2015, from http://commbasics.typepad.com/my_weblog/2005/06/franklin_and_ad.html</a:t>
            </a:r>
          </a:p>
          <a:p>
            <a:r>
              <a:rPr lang="en-US" dirty="0" smtClean="0"/>
              <a:t>Internet </a:t>
            </a:r>
            <a:r>
              <a:rPr lang="en-US" dirty="0"/>
              <a:t>Hall of Fame. (</a:t>
            </a:r>
            <a:r>
              <a:rPr lang="en-US" dirty="0" err="1"/>
              <a:t>n.d.</a:t>
            </a:r>
            <a:r>
              <a:rPr lang="en-US" dirty="0"/>
              <a:t>). Retrieved October 10, 2015, from http://www.internethalloffame.org/internet-history/timeline</a:t>
            </a:r>
          </a:p>
          <a:p>
            <a:r>
              <a:rPr lang="en-US" dirty="0"/>
              <a:t>John </a:t>
            </a:r>
            <a:r>
              <a:rPr lang="en-US" dirty="0" err="1"/>
              <a:t>Logie</a:t>
            </a:r>
            <a:r>
              <a:rPr lang="en-US" dirty="0"/>
              <a:t> Baird (1888 - 1946). (</a:t>
            </a:r>
            <a:r>
              <a:rPr lang="en-US" dirty="0" err="1"/>
              <a:t>n.d.</a:t>
            </a:r>
            <a:r>
              <a:rPr lang="en-US" dirty="0"/>
              <a:t>). Retrieved October 10, 2015, from http://www.bbc.co.uk/history/historic_figures/baird_logie.shtml </a:t>
            </a:r>
          </a:p>
          <a:p>
            <a:r>
              <a:rPr lang="en-US" dirty="0" err="1"/>
              <a:t>Kain</a:t>
            </a:r>
            <a:r>
              <a:rPr lang="en-US" dirty="0"/>
              <a:t>, E. (2013, May 27). The Five Biggest Problems with the X Box One. Forbes. Retrieved November 27th 2015. from http://www.forbes.com/sites/erikkain/2013/05/27/the-five-biggest-problems-with-the-xbox-one/</a:t>
            </a:r>
          </a:p>
          <a:p>
            <a:r>
              <a:rPr lang="en-US" dirty="0" smtClean="0"/>
              <a:t>Lynch</a:t>
            </a:r>
            <a:r>
              <a:rPr lang="en-US" dirty="0"/>
              <a:t>, J. (2015, June 9). Why TV Is Still the Most Effective Advertising Medium Key findings from </a:t>
            </a:r>
            <a:r>
              <a:rPr lang="en-US" dirty="0" err="1"/>
              <a:t>MarketShare</a:t>
            </a:r>
            <a:r>
              <a:rPr lang="en-US" dirty="0"/>
              <a:t> study. Retrieved November 26, 2015. from http://www.adweek.com/news/advertising-branding/why-tv-still-most-effective-advertising-medium-165247 </a:t>
            </a:r>
          </a:p>
          <a:p>
            <a:r>
              <a:rPr lang="en-US" dirty="0" err="1" smtClean="0"/>
              <a:t>Mcdowall</a:t>
            </a:r>
            <a:r>
              <a:rPr lang="en-US" dirty="0"/>
              <a:t>, M. (2015, February 9). How a simple 'hello' became the first message sent via the Internet. Retrieved October 9, 2015, from http://www.pbs.org/newshour/updates/internet-got-started-simple-hello/</a:t>
            </a:r>
          </a:p>
          <a:p>
            <a:r>
              <a:rPr lang="en-US" dirty="0" err="1"/>
              <a:t>Medoff</a:t>
            </a:r>
            <a:r>
              <a:rPr lang="en-US" dirty="0"/>
              <a:t>, Norman J., and Barbara K. Kaye. "Tuning in to Electronic Media." Electronic Media Then, Now, and Later. 2nd ed. Burlington, MA: Focal, 2011. 4-6. Print.</a:t>
            </a:r>
          </a:p>
          <a:p>
            <a:r>
              <a:rPr lang="en-US" dirty="0" err="1"/>
              <a:t>Medoff</a:t>
            </a:r>
            <a:r>
              <a:rPr lang="en-US" dirty="0"/>
              <a:t>, Norman J., and Barbara K. Kaye. "Television." Electronic Media Then, Now, and Later. 2nd ed. Burlington, MA: Focal, 2011. 37-39. Print.</a:t>
            </a:r>
          </a:p>
          <a:p>
            <a:r>
              <a:rPr lang="en-US" dirty="0" err="1"/>
              <a:t>Medoff</a:t>
            </a:r>
            <a:r>
              <a:rPr lang="en-US" dirty="0"/>
              <a:t>, Norman J., and Barbara K. Kaye. "Television." Electronic Media Then, Now, and Later. 2nd ed. Burlington, MA: Focal, 2011. 44. Print.</a:t>
            </a:r>
          </a:p>
          <a:p>
            <a:r>
              <a:rPr lang="en-US" dirty="0" err="1"/>
              <a:t>Medoff</a:t>
            </a:r>
            <a:r>
              <a:rPr lang="en-US" dirty="0"/>
              <a:t>, N., &amp; Kaye, B. (2011). Advertising. In Electronic Media Then, Now, and Later (2nd ed., pp. 131-135). Burlington: Focal, 2011. 131-135. Print.</a:t>
            </a:r>
          </a:p>
          <a:p>
            <a:pPr marL="0" indent="0">
              <a:buNone/>
            </a:pPr>
            <a:r>
              <a:rPr lang="en-US" dirty="0" smtClean="0"/>
              <a:t>                  </a:t>
            </a:r>
            <a:r>
              <a:rPr lang="en-US" dirty="0" err="1" smtClean="0"/>
              <a:t>Medoff</a:t>
            </a:r>
            <a:r>
              <a:rPr lang="en-US" dirty="0"/>
              <a:t>, N., &amp; Kaye, B. (2011). Regulation, </a:t>
            </a:r>
            <a:r>
              <a:rPr lang="en-US" dirty="0" err="1"/>
              <a:t>LEgal</a:t>
            </a:r>
            <a:r>
              <a:rPr lang="en-US" dirty="0"/>
              <a:t> Issues and Ethics. In Electronic Media Then, Now, and Later (2nd ed., pp. 231-232). Burlington: Focal, 2011. Print.</a:t>
            </a:r>
          </a:p>
          <a:p>
            <a:r>
              <a:rPr lang="en-US" dirty="0" err="1"/>
              <a:t>Medoff</a:t>
            </a:r>
            <a:r>
              <a:rPr lang="en-US" dirty="0"/>
              <a:t>, N., &amp; Kaye, B. (2011). Regulation, Legal Issues and Ethics. In Electronic Media Then, Now, and Later (2nd ed., pp. 236-237). Burlington: Focal, 2011. Print.</a:t>
            </a:r>
          </a:p>
          <a:p>
            <a:r>
              <a:rPr lang="en-US" dirty="0" err="1"/>
              <a:t>Medoff</a:t>
            </a:r>
            <a:r>
              <a:rPr lang="en-US" dirty="0"/>
              <a:t>, N., &amp; Kaye, B. (2011). Regulation, Legal Issues and Ethics. In Electronic Media Then, Now, and Later (2nd ed., pp. 240-241). Burlington: Focal, 2011. Print.</a:t>
            </a:r>
          </a:p>
          <a:p>
            <a:r>
              <a:rPr lang="en-US" dirty="0" err="1"/>
              <a:t>Medoff</a:t>
            </a:r>
            <a:r>
              <a:rPr lang="en-US" dirty="0"/>
              <a:t>, N., &amp; Kaye, B. (2011). Regulation, Legal Issues and Ethics. In Electronic Media Then, Now, and Later (2nd ed., pp. 245-246). Burlington: Focal, 2011. Print.</a:t>
            </a:r>
          </a:p>
          <a:p>
            <a:r>
              <a:rPr lang="en-US" dirty="0" err="1"/>
              <a:t>Medoff</a:t>
            </a:r>
            <a:r>
              <a:rPr lang="en-US" dirty="0"/>
              <a:t>, N., &amp; Kaye, B. (2011). Regulation, Legal Issues and Ethics. In Electronic Media Then, Now, and Later (2nd ed., pp. 247-249). Burlington: Focal, 2011. Print.</a:t>
            </a:r>
          </a:p>
          <a:p>
            <a:r>
              <a:rPr lang="en-US" dirty="0"/>
              <a:t>McClung Museum. (</a:t>
            </a:r>
            <a:r>
              <a:rPr lang="en-US" dirty="0" err="1"/>
              <a:t>n.d.</a:t>
            </a:r>
            <a:r>
              <a:rPr lang="en-US" dirty="0"/>
              <a:t>). Retrieved October 8, 2015, from http://mcclungmuseum.utk.edu/papyrus/</a:t>
            </a:r>
          </a:p>
          <a:p>
            <a:r>
              <a:rPr lang="en-US" dirty="0" smtClean="0"/>
              <a:t>Peter</a:t>
            </a:r>
            <a:r>
              <a:rPr lang="en-US" dirty="0"/>
              <a:t>, I. (</a:t>
            </a:r>
            <a:r>
              <a:rPr lang="en-US" dirty="0" err="1"/>
              <a:t>n.d.</a:t>
            </a:r>
            <a:r>
              <a:rPr lang="en-US" dirty="0"/>
              <a:t>). History of the world wide web. Retrieved October 8, 2015, from http://www.nethistory.info/History of the Internet/web.html</a:t>
            </a:r>
          </a:p>
          <a:p>
            <a:r>
              <a:rPr lang="en-US" dirty="0" smtClean="0"/>
              <a:t>Rouse</a:t>
            </a:r>
            <a:r>
              <a:rPr lang="en-US" dirty="0"/>
              <a:t>, M. (2008, October 1). What is TCP/IP (Transmission Control Protocol/Internet Protocol)? - Definition from WhatIs.com. Retrieved October 10, 2015, from http://</a:t>
            </a:r>
            <a:r>
              <a:rPr lang="en-US" dirty="0" smtClean="0"/>
              <a:t>searchnetworking.techtarget.com/definition/TCP-IP</a:t>
            </a:r>
            <a:endParaRPr lang="en-US" dirty="0"/>
          </a:p>
          <a:p>
            <a:r>
              <a:rPr lang="en-US" dirty="0" smtClean="0"/>
              <a:t>The </a:t>
            </a:r>
            <a:r>
              <a:rPr lang="en-US" dirty="0"/>
              <a:t>Gutenberg Bible. (</a:t>
            </a:r>
            <a:r>
              <a:rPr lang="en-US" dirty="0" err="1"/>
              <a:t>n.d.</a:t>
            </a:r>
            <a:r>
              <a:rPr lang="en-US" dirty="0"/>
              <a:t>). Retrieved October 8, 2015, from http://www.hrc.utexas.edu/exhibitions/permanent/gutenbergbible/</a:t>
            </a:r>
          </a:p>
          <a:p>
            <a:r>
              <a:rPr lang="en-US" dirty="0" smtClean="0"/>
              <a:t>Tim </a:t>
            </a:r>
            <a:r>
              <a:rPr lang="en-US" dirty="0"/>
              <a:t>Berners-Lee. (</a:t>
            </a:r>
            <a:r>
              <a:rPr lang="en-US" dirty="0" err="1"/>
              <a:t>n.d.</a:t>
            </a:r>
            <a:r>
              <a:rPr lang="en-US" dirty="0"/>
              <a:t>). Retrieved October 9, 2015, from https://www.w3.org/People/Berners-Lee/</a:t>
            </a:r>
          </a:p>
          <a:p>
            <a:r>
              <a:rPr lang="en-US" dirty="0" smtClean="0"/>
              <a:t>What </a:t>
            </a:r>
            <a:r>
              <a:rPr lang="en-US" dirty="0"/>
              <a:t>is TCP/IP (Transmission Control Protocol/Internet Protocol)? - Definition from WhatIs.com. (2008, October 1). Retrieved October 8, 2015, from http://</a:t>
            </a:r>
            <a:r>
              <a:rPr lang="en-US" dirty="0" smtClean="0"/>
              <a:t>searchnetworking.techtarget.com/definition/TCP-IP</a:t>
            </a:r>
            <a:endParaRPr lang="en-US" dirty="0"/>
          </a:p>
        </p:txBody>
      </p:sp>
    </p:spTree>
    <p:extLst>
      <p:ext uri="{BB962C8B-B14F-4D97-AF65-F5344CB8AC3E}">
        <p14:creationId xmlns:p14="http://schemas.microsoft.com/office/powerpoint/2010/main" val="3005136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Jump ahead to the creation of text that can be duplicated and spread around. Johanne </a:t>
            </a:r>
            <a:r>
              <a:rPr lang="en-US" dirty="0" smtClean="0"/>
              <a:t>Gutenberg. </a:t>
            </a:r>
            <a:r>
              <a:rPr lang="en-US" dirty="0"/>
              <a:t>around the year 1440, created the first printing press by arranging letters, covering them in </a:t>
            </a:r>
            <a:r>
              <a:rPr lang="en-US" dirty="0" smtClean="0"/>
              <a:t>ink, </a:t>
            </a:r>
            <a:r>
              <a:rPr lang="en-US" dirty="0"/>
              <a:t>and pressing them onto paper. </a:t>
            </a:r>
            <a:endParaRPr lang="en-US" dirty="0" smtClean="0"/>
          </a:p>
          <a:p>
            <a:endParaRPr lang="en-US" dirty="0"/>
          </a:p>
        </p:txBody>
      </p:sp>
      <p:pic>
        <p:nvPicPr>
          <p:cNvPr id="4" name="Picture 3"/>
          <p:cNvPicPr>
            <a:picLocks noChangeAspect="1"/>
          </p:cNvPicPr>
          <p:nvPr/>
        </p:nvPicPr>
        <p:blipFill>
          <a:blip r:embed="rId2"/>
          <a:stretch>
            <a:fillRect/>
          </a:stretch>
        </p:blipFill>
        <p:spPr>
          <a:xfrm>
            <a:off x="1069881" y="3227293"/>
            <a:ext cx="5274061" cy="3448145"/>
          </a:xfrm>
          <a:prstGeom prst="rect">
            <a:avLst/>
          </a:prstGeom>
        </p:spPr>
      </p:pic>
    </p:spTree>
    <p:extLst>
      <p:ext uri="{BB962C8B-B14F-4D97-AF65-F5344CB8AC3E}">
        <p14:creationId xmlns:p14="http://schemas.microsoft.com/office/powerpoint/2010/main" val="1025745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a:t>
            </a:r>
            <a:r>
              <a:rPr lang="en-US" dirty="0" smtClean="0"/>
              <a:t>n </a:t>
            </a:r>
            <a:r>
              <a:rPr lang="en-US" dirty="0"/>
              <a:t>1472 when William </a:t>
            </a:r>
            <a:r>
              <a:rPr lang="en-US" dirty="0" smtClean="0"/>
              <a:t>Caxton, created the first printed English advertisement  with a </a:t>
            </a:r>
            <a:r>
              <a:rPr lang="en-US" dirty="0" smtClean="0"/>
              <a:t>poster </a:t>
            </a:r>
            <a:r>
              <a:rPr lang="en-US" dirty="0" smtClean="0"/>
              <a:t>tacked on church </a:t>
            </a:r>
            <a:r>
              <a:rPr lang="en-US" dirty="0"/>
              <a:t>doors announcing </a:t>
            </a:r>
            <a:r>
              <a:rPr lang="en-US" dirty="0" smtClean="0"/>
              <a:t>new book’s sale.</a:t>
            </a:r>
          </a:p>
          <a:p>
            <a:endParaRPr lang="en-US" dirty="0" smtClean="0"/>
          </a:p>
        </p:txBody>
      </p:sp>
      <p:pic>
        <p:nvPicPr>
          <p:cNvPr id="4" name="Picture 3"/>
          <p:cNvPicPr>
            <a:picLocks noChangeAspect="1"/>
          </p:cNvPicPr>
          <p:nvPr/>
        </p:nvPicPr>
        <p:blipFill>
          <a:blip r:embed="rId2"/>
          <a:stretch>
            <a:fillRect/>
          </a:stretch>
        </p:blipFill>
        <p:spPr>
          <a:xfrm>
            <a:off x="2380130" y="3117290"/>
            <a:ext cx="6309472" cy="2650938"/>
          </a:xfrm>
          <a:prstGeom prst="rect">
            <a:avLst/>
          </a:prstGeom>
        </p:spPr>
      </p:pic>
    </p:spTree>
    <p:extLst>
      <p:ext uri="{BB962C8B-B14F-4D97-AF65-F5344CB8AC3E}">
        <p14:creationId xmlns:p14="http://schemas.microsoft.com/office/powerpoint/2010/main" val="12071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This paved the way for a form of mass media known as mass </a:t>
            </a:r>
            <a:r>
              <a:rPr lang="en-US" dirty="0" smtClean="0"/>
              <a:t>(</a:t>
            </a:r>
            <a:r>
              <a:rPr lang="en-US" dirty="0"/>
              <a:t>one-to-many</a:t>
            </a:r>
            <a:r>
              <a:rPr lang="en-US" dirty="0" smtClean="0"/>
              <a:t>) communication, </a:t>
            </a:r>
            <a:r>
              <a:rPr lang="en-US" dirty="0"/>
              <a:t>represented by the newspaper, the television, and the internet</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677334" y="3298162"/>
            <a:ext cx="3971925" cy="2743200"/>
          </a:xfrm>
          <a:prstGeom prst="rect">
            <a:avLst/>
          </a:prstGeom>
        </p:spPr>
      </p:pic>
      <p:pic>
        <p:nvPicPr>
          <p:cNvPr id="5" name="Picture 4"/>
          <p:cNvPicPr>
            <a:picLocks noChangeAspect="1"/>
          </p:cNvPicPr>
          <p:nvPr/>
        </p:nvPicPr>
        <p:blipFill>
          <a:blip r:embed="rId3"/>
          <a:stretch>
            <a:fillRect/>
          </a:stretch>
        </p:blipFill>
        <p:spPr>
          <a:xfrm>
            <a:off x="4649259" y="3590365"/>
            <a:ext cx="2808797" cy="1909104"/>
          </a:xfrm>
          <a:prstGeom prst="rect">
            <a:avLst/>
          </a:prstGeom>
        </p:spPr>
      </p:pic>
      <p:pic>
        <p:nvPicPr>
          <p:cNvPr id="6" name="Picture 5"/>
          <p:cNvPicPr>
            <a:picLocks noChangeAspect="1"/>
          </p:cNvPicPr>
          <p:nvPr/>
        </p:nvPicPr>
        <p:blipFill>
          <a:blip r:embed="rId4"/>
          <a:stretch>
            <a:fillRect/>
          </a:stretch>
        </p:blipFill>
        <p:spPr>
          <a:xfrm>
            <a:off x="7915030" y="3748638"/>
            <a:ext cx="1842247" cy="1842247"/>
          </a:xfrm>
          <a:prstGeom prst="rect">
            <a:avLst/>
          </a:prstGeom>
        </p:spPr>
      </p:pic>
    </p:spTree>
    <p:extLst>
      <p:ext uri="{BB962C8B-B14F-4D97-AF65-F5344CB8AC3E}">
        <p14:creationId xmlns:p14="http://schemas.microsoft.com/office/powerpoint/2010/main" val="1564325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a:t>
            </a:r>
            <a:r>
              <a:rPr lang="en-US" dirty="0" smtClean="0"/>
              <a:t>n </a:t>
            </a:r>
            <a:r>
              <a:rPr lang="en-US" dirty="0"/>
              <a:t>1704 the Boston Newsletter, created what is said to be the world’s first newspaper ad which announced real estate on Long Island, lost anvils, and stolen goods being recovered</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2058239" y="3124200"/>
            <a:ext cx="6219825" cy="3733800"/>
          </a:xfrm>
          <a:prstGeom prst="rect">
            <a:avLst/>
          </a:prstGeom>
        </p:spPr>
      </p:pic>
    </p:spTree>
    <p:extLst>
      <p:ext uri="{BB962C8B-B14F-4D97-AF65-F5344CB8AC3E}">
        <p14:creationId xmlns:p14="http://schemas.microsoft.com/office/powerpoint/2010/main" val="1874971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One of the Founding Fathers of America, Benjamin Franklin would even contribute to the growth of the art of selling in America by buying the Philadelphia Gazette and turning it into the very first mass communication vehicle that was backed by advertising. </a:t>
            </a:r>
            <a:r>
              <a:rPr lang="en-US" dirty="0"/>
              <a:t>P</a:t>
            </a:r>
            <a:r>
              <a:rPr lang="en-US" dirty="0" smtClean="0"/>
              <a:t>apers </a:t>
            </a:r>
            <a:r>
              <a:rPr lang="en-US" dirty="0"/>
              <a:t>were very cheap for readers because advertisers covered the production of the papers. Because the papers were so popular, more and more people became aware of the products of the advertisers</a:t>
            </a:r>
            <a:r>
              <a:rPr lang="en-US" dirty="0" smtClean="0"/>
              <a:t>.</a:t>
            </a:r>
            <a:endParaRPr lang="en-US" dirty="0"/>
          </a:p>
          <a:p>
            <a:endParaRPr lang="en-US" dirty="0"/>
          </a:p>
        </p:txBody>
      </p:sp>
      <p:pic>
        <p:nvPicPr>
          <p:cNvPr id="4" name="Picture 3"/>
          <p:cNvPicPr>
            <a:picLocks noChangeAspect="1"/>
          </p:cNvPicPr>
          <p:nvPr/>
        </p:nvPicPr>
        <p:blipFill>
          <a:blip r:embed="rId2"/>
          <a:stretch>
            <a:fillRect/>
          </a:stretch>
        </p:blipFill>
        <p:spPr>
          <a:xfrm>
            <a:off x="4798359" y="4033176"/>
            <a:ext cx="3429000" cy="2238375"/>
          </a:xfrm>
          <a:prstGeom prst="rect">
            <a:avLst/>
          </a:prstGeom>
        </p:spPr>
      </p:pic>
    </p:spTree>
    <p:extLst>
      <p:ext uri="{BB962C8B-B14F-4D97-AF65-F5344CB8AC3E}">
        <p14:creationId xmlns:p14="http://schemas.microsoft.com/office/powerpoint/2010/main" val="3002093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In 1840. One-to-one </a:t>
            </a:r>
            <a:r>
              <a:rPr lang="en-US" dirty="0"/>
              <a:t>communication </a:t>
            </a:r>
            <a:r>
              <a:rPr lang="en-US" dirty="0" smtClean="0"/>
              <a:t>transcended </a:t>
            </a:r>
            <a:r>
              <a:rPr lang="en-US" dirty="0"/>
              <a:t>its traditional form, sending and receiving letters. Samuel Morse created the first means of communication over long distance. The means being the telegraph which used a unique alphabet, consisting of dashes and dots. Alexander Graham Bell improved upon this with the telephone, where two people can hear each other’s voices as they spoke, making translation </a:t>
            </a:r>
            <a:r>
              <a:rPr lang="en-US" dirty="0" smtClean="0"/>
              <a:t>unnecessary, </a:t>
            </a:r>
            <a:r>
              <a:rPr lang="en-US" dirty="0"/>
              <a:t>unlike the telegraph</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3357282" y="4100975"/>
            <a:ext cx="2989729" cy="2242297"/>
          </a:xfrm>
          <a:prstGeom prst="rect">
            <a:avLst/>
          </a:prstGeom>
        </p:spPr>
      </p:pic>
    </p:spTree>
    <p:extLst>
      <p:ext uri="{BB962C8B-B14F-4D97-AF65-F5344CB8AC3E}">
        <p14:creationId xmlns:p14="http://schemas.microsoft.com/office/powerpoint/2010/main" val="100375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Meanwhile, Gutenberg’s printing machine would reach its peak at the creation of the New York Sun, the world’s first daily newspaper. Mass media through sound would have to wait for the next century when </a:t>
            </a:r>
            <a:r>
              <a:rPr lang="en-US" dirty="0" err="1"/>
              <a:t>Guglielmo</a:t>
            </a:r>
            <a:r>
              <a:rPr lang="en-US" dirty="0"/>
              <a:t> Marconi created wireless radio.  During the Great Depression, radio would become the number one source of entertainment thanks to music, dramatic radio plays, and comedies. Then television took over that position after World War II with its viewers smoothly transitioning from hearing stories from a box to seeing them in a box</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3185551" y="4612612"/>
            <a:ext cx="4314825" cy="1428750"/>
          </a:xfrm>
          <a:prstGeom prst="rect">
            <a:avLst/>
          </a:prstGeom>
        </p:spPr>
      </p:pic>
    </p:spTree>
    <p:extLst>
      <p:ext uri="{BB962C8B-B14F-4D97-AF65-F5344CB8AC3E}">
        <p14:creationId xmlns:p14="http://schemas.microsoft.com/office/powerpoint/2010/main" val="1948823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775</TotalTime>
  <Words>2143</Words>
  <Application>Microsoft Office PowerPoint</Application>
  <PresentationFormat>Widescreen</PresentationFormat>
  <Paragraphs>51</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Trebuchet MS</vt:lpstr>
      <vt:lpstr>Wingdings 3</vt:lpstr>
      <vt:lpstr>Facet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Krehbiel</dc:creator>
  <cp:lastModifiedBy>Jacob Krehbiel</cp:lastModifiedBy>
  <cp:revision>24</cp:revision>
  <dcterms:created xsi:type="dcterms:W3CDTF">2016-09-29T21:27:18Z</dcterms:created>
  <dcterms:modified xsi:type="dcterms:W3CDTF">2018-06-03T17:22:18Z</dcterms:modified>
</cp:coreProperties>
</file>